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  <p:sldMasterId id="2147483911" r:id="rId2"/>
  </p:sldMasterIdLst>
  <p:notesMasterIdLst>
    <p:notesMasterId r:id="rId19"/>
  </p:notesMasterIdLst>
  <p:sldIdLst>
    <p:sldId id="256" r:id="rId3"/>
    <p:sldId id="259" r:id="rId4"/>
    <p:sldId id="260" r:id="rId5"/>
    <p:sldId id="257" r:id="rId6"/>
    <p:sldId id="272" r:id="rId7"/>
    <p:sldId id="258" r:id="rId8"/>
    <p:sldId id="261" r:id="rId9"/>
    <p:sldId id="262" r:id="rId10"/>
    <p:sldId id="263" r:id="rId11"/>
    <p:sldId id="264" r:id="rId12"/>
    <p:sldId id="274" r:id="rId13"/>
    <p:sldId id="273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9" autoAdjust="0"/>
    <p:restoredTop sz="94689" autoAdjust="0"/>
  </p:normalViewPr>
  <p:slideViewPr>
    <p:cSldViewPr snapToGrid="0">
      <p:cViewPr varScale="1">
        <p:scale>
          <a:sx n="87" d="100"/>
          <a:sy n="87" d="100"/>
        </p:scale>
        <p:origin x="60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4A621D-367F-4DA3-9671-02E004F6E4C1}" type="datetimeFigureOut">
              <a:rPr lang="it-IT" smtClean="0"/>
              <a:t>06/11/2017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2AFBF0-253E-4873-9876-7E283709A40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5066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4471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05CC7-7899-4B59-BE11-2B089B40D129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5811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2937-CAF0-44DC-9BF0-AD55ADEA0590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3008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54F-E2AC-4646-A6C6-90EE23361E38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985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A325F-56CA-4BA4-926B-9B2104CED770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27410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59A53-B729-4631-9578-6E34EFFC3466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5942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111910"/>
            <a:ext cx="10058400" cy="5120640"/>
          </a:xfrm>
        </p:spPr>
        <p:txBody>
          <a:bodyPr/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63AC6-737D-48A7-8280-F606E77FDD59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6604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81BD7-5024-43E3-BA86-D305B69515D9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7836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-437602"/>
            <a:ext cx="10058400" cy="1450757"/>
          </a:xfrm>
        </p:spPr>
        <p:txBody>
          <a:bodyPr/>
          <a:lstStyle/>
          <a:p>
            <a:r>
              <a:rPr lang="it-IT" dirty="0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141171"/>
            <a:ext cx="4937760" cy="5076749"/>
          </a:xfrm>
        </p:spPr>
        <p:txBody>
          <a:bodyPr/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141172"/>
            <a:ext cx="4937760" cy="5076748"/>
          </a:xfrm>
        </p:spPr>
        <p:txBody>
          <a:bodyPr/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4C089-161D-45F9-BA3B-DF005531779B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2681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-467454"/>
            <a:ext cx="10058400" cy="1450757"/>
          </a:xfrm>
        </p:spPr>
        <p:txBody>
          <a:bodyPr/>
          <a:lstStyle/>
          <a:p>
            <a:r>
              <a:rPr lang="it-IT" dirty="0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16516"/>
            <a:ext cx="4937760" cy="732075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1848591"/>
            <a:ext cx="4937760" cy="4369329"/>
          </a:xfrm>
        </p:spPr>
        <p:txBody>
          <a:bodyPr/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116516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1848591"/>
            <a:ext cx="4937760" cy="4369329"/>
          </a:xfrm>
        </p:spPr>
        <p:txBody>
          <a:bodyPr/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A939-33A9-471E-AF12-946DC792434E}" type="datetime1">
              <a:rPr lang="it-IT" smtClean="0"/>
              <a:t>06/11/2017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48641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CCB7F-C2E0-40CF-A792-E40DB12DB317}" type="datetime1">
              <a:rPr lang="it-IT" smtClean="0"/>
              <a:t>06/11/2017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1900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02910-BDD5-4159-A0F2-090EBAA7031D}" type="datetime1">
              <a:rPr lang="it-IT" smtClean="0"/>
              <a:t>06/11/2017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2333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13B8-A50E-4D94-B3AB-8A0A685D38CA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5073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189832A-28F4-442B-AC77-C9BD231C58B3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95112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87EDC-E1EF-477C-9131-0EB83AD68B4D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8807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D563-1CA9-4C92-8788-3AEA719E5784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44741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8B4BE-EFC6-4DDA-8F05-D07E7FADDB5D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1588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E6AB7-B836-42E5-AACD-39F960C1600A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118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911C8-BDAA-4101-887B-FBB7DA549EF9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904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C24E-B844-492D-8560-663CA5C85E96}" type="datetime1">
              <a:rPr lang="it-IT" smtClean="0"/>
              <a:t>06/11/2017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637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8F49D-458F-44B0-AF94-C7301464F4D0}" type="datetime1">
              <a:rPr lang="it-IT" smtClean="0"/>
              <a:t>06/11/2017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077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B24D-6691-4AA5-849D-EDDFD36C3E4C}" type="datetime1">
              <a:rPr lang="it-IT" smtClean="0"/>
              <a:t>06/11/2017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0235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E2DA-5937-402D-A569-430A65C27FC9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915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A2FC-1B9F-4809-BB1B-3D6D17076C7D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0128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924DD9B-70E2-497B-900D-17F0C351CB17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141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74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-444791"/>
            <a:ext cx="1008888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 dirty="0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064948"/>
            <a:ext cx="10058400" cy="506519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BAA8976-DA0A-4A91-96D1-D23211FE915E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066800" y="1005962"/>
            <a:ext cx="10088880" cy="4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2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>
                <a:latin typeface="Gill Sans MT" panose="020B0502020104020203" pitchFamily="34" charset="0"/>
              </a:rPr>
              <a:t>RASD</a:t>
            </a:r>
            <a:endParaRPr lang="it-IT" dirty="0">
              <a:latin typeface="Gill Sans MT" panose="020B0502020104020203" pitchFamily="34" charset="0"/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>
              <a:spcBef>
                <a:spcPct val="0"/>
              </a:spcBef>
            </a:pPr>
            <a:r>
              <a:rPr lang="it-IT" sz="3600" dirty="0">
                <a:latin typeface="Gill Sans MT" panose="020B0502020104020203" pitchFamily="34" charset="0"/>
                <a:ea typeface="+mj-ea"/>
                <a:cs typeface="+mj-cs"/>
              </a:rPr>
              <a:t>Federico Betti – Tommaso Bianchi</a:t>
            </a:r>
          </a:p>
        </p:txBody>
      </p:sp>
    </p:spTree>
    <p:extLst>
      <p:ext uri="{BB962C8B-B14F-4D97-AF65-F5344CB8AC3E}">
        <p14:creationId xmlns:p14="http://schemas.microsoft.com/office/powerpoint/2010/main" val="4125957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424376"/>
            <a:ext cx="12192000" cy="1450757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Manage users’ travels between subsequent </a:t>
            </a:r>
            <a:r>
              <a:rPr lang="en-US" sz="3200" dirty="0" smtClean="0"/>
              <a:t>meetings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 </a:t>
            </a:r>
            <a:r>
              <a:rPr lang="en-US" dirty="0"/>
              <a:t>[D5] Each user has at least one default location.</a:t>
            </a:r>
          </a:p>
          <a:p>
            <a:r>
              <a:rPr lang="en-US" dirty="0"/>
              <a:t> [D7] Each user has a preference list.</a:t>
            </a:r>
          </a:p>
          <a:p>
            <a:r>
              <a:rPr lang="en-US" dirty="0"/>
              <a:t> [D8] All users always have a position.</a:t>
            </a:r>
          </a:p>
          <a:p>
            <a:r>
              <a:rPr lang="en-US" dirty="0"/>
              <a:t> [D9] External shortest path provider is always able to retrieve a path between any two locations.</a:t>
            </a:r>
          </a:p>
          <a:p>
            <a:r>
              <a:rPr lang="en-US" dirty="0"/>
              <a:t> [D10] Each user is always able to communicate with our servers.</a:t>
            </a:r>
          </a:p>
          <a:p>
            <a:r>
              <a:rPr lang="en-US" dirty="0"/>
              <a:t> [D11] The system does not differentiate between a travel mean that is shared and one that </a:t>
            </a:r>
            <a:r>
              <a:rPr lang="en-US" dirty="0" smtClean="0"/>
              <a:t>is </a:t>
            </a:r>
            <a:r>
              <a:rPr lang="it-IT" dirty="0" err="1" smtClean="0"/>
              <a:t>owned</a:t>
            </a:r>
            <a:r>
              <a:rPr lang="it-IT" dirty="0"/>
              <a:t>.</a:t>
            </a:r>
          </a:p>
          <a:p>
            <a:r>
              <a:rPr lang="en-US" dirty="0"/>
              <a:t> [D12] The system treats the taxis as a driving travel mean and not as public transportation.</a:t>
            </a:r>
          </a:p>
          <a:p>
            <a:r>
              <a:rPr lang="en-US" dirty="0"/>
              <a:t> [D13] If a user accepts the invitation to a meeting, then he really attends to it.</a:t>
            </a:r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436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 smtClean="0"/>
              <a:t>Mockup</a:t>
            </a:r>
            <a:r>
              <a:rPr lang="it-IT" dirty="0" smtClean="0"/>
              <a:t> - </a:t>
            </a:r>
            <a:r>
              <a:rPr lang="it-IT" dirty="0" err="1" smtClean="0"/>
              <a:t>Calendar</a:t>
            </a:r>
            <a:endParaRPr lang="it-IT" dirty="0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11</a:t>
            </a:fld>
            <a:endParaRPr lang="it-IT"/>
          </a:p>
        </p:txBody>
      </p:sp>
      <p:pic>
        <p:nvPicPr>
          <p:cNvPr id="5" name="Segnaposto contenuto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4993296"/>
          </a:xfrm>
          <a:prstGeom prst="rect">
            <a:avLst/>
          </a:prstGeom>
        </p:spPr>
      </p:pic>
      <p:pic>
        <p:nvPicPr>
          <p:cNvPr id="6" name="Segnaposto contenuto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558" y="1195893"/>
            <a:ext cx="6658122" cy="4993200"/>
          </a:xfrm>
          <a:prstGeom prst="rect">
            <a:avLst/>
          </a:prstGeom>
        </p:spPr>
      </p:pic>
      <p:pic>
        <p:nvPicPr>
          <p:cNvPr id="7" name="Segnaposto contenuto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5001788"/>
          </a:xfrm>
          <a:prstGeom prst="rect">
            <a:avLst/>
          </a:prstGeom>
        </p:spPr>
      </p:pic>
      <p:pic>
        <p:nvPicPr>
          <p:cNvPr id="8" name="Segnaposto contenuto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7558" y="1195892"/>
            <a:ext cx="6658122" cy="499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9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 smtClean="0"/>
              <a:t>Mockup</a:t>
            </a:r>
            <a:r>
              <a:rPr lang="it-IT" dirty="0" smtClean="0"/>
              <a:t> - </a:t>
            </a:r>
            <a:r>
              <a:rPr lang="it-IT" dirty="0" err="1" smtClean="0"/>
              <a:t>Warning</a:t>
            </a:r>
            <a:endParaRPr lang="it-IT" dirty="0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12</a:t>
            </a:fld>
            <a:endParaRPr lang="it-IT"/>
          </a:p>
        </p:txBody>
      </p:sp>
      <p:pic>
        <p:nvPicPr>
          <p:cNvPr id="5" name="Segnaposto contenuto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4993296"/>
          </a:xfrm>
          <a:prstGeom prst="rect">
            <a:avLst/>
          </a:prstGeom>
        </p:spPr>
      </p:pic>
      <p:pic>
        <p:nvPicPr>
          <p:cNvPr id="6" name="Segnaposto contenuto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558" y="1195893"/>
            <a:ext cx="6658122" cy="499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47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489" y="0"/>
            <a:ext cx="4657023" cy="6858000"/>
          </a:xfrm>
          <a:prstGeom prst="rect">
            <a:avLst/>
          </a:prstGeom>
        </p:spPr>
      </p:pic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868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65" y="1575600"/>
            <a:ext cx="4162281" cy="4022725"/>
          </a:xfrm>
        </p:spPr>
      </p:pic>
      <p:pic>
        <p:nvPicPr>
          <p:cNvPr id="8" name="Segnaposto contenuto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933" y="1092440"/>
            <a:ext cx="4350105" cy="5181743"/>
          </a:xfrm>
        </p:spPr>
      </p:pic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14</a:t>
            </a:fld>
            <a:endParaRPr lang="it-IT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Manage</a:t>
            </a:r>
            <a:r>
              <a:rPr lang="it-IT" dirty="0"/>
              <a:t> Meeting </a:t>
            </a:r>
            <a:r>
              <a:rPr lang="it-IT" dirty="0" err="1"/>
              <a:t>Participation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5763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21994" y="-699119"/>
            <a:ext cx="5051490" cy="8805468"/>
          </a:xfrm>
          <a:prstGeom prst="rect">
            <a:avLst/>
          </a:prstGeom>
        </p:spPr>
      </p:pic>
      <p:sp>
        <p:nvSpPr>
          <p:cNvPr id="8" name="Segnaposto numero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15</a:t>
            </a:fld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Class </a:t>
            </a:r>
            <a:r>
              <a:rPr lang="it-IT" dirty="0" err="1"/>
              <a:t>Diagram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7579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 smtClean="0"/>
              <a:t>Alloy</a:t>
            </a:r>
            <a:r>
              <a:rPr lang="it-IT" dirty="0" smtClean="0"/>
              <a:t> </a:t>
            </a:r>
            <a:r>
              <a:rPr lang="it-IT" dirty="0" err="1" smtClean="0"/>
              <a:t>Metamodel</a:t>
            </a:r>
            <a:endParaRPr lang="it-IT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13396" y="-2196174"/>
            <a:ext cx="4795687" cy="11828839"/>
          </a:xfrm>
          <a:prstGeom prst="rect">
            <a:avLst/>
          </a:prstGeom>
        </p:spPr>
      </p:pic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9112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Travel</a:t>
            </a:r>
            <a:endParaRPr lang="it-IT" dirty="0"/>
          </a:p>
        </p:txBody>
      </p:sp>
      <p:sp>
        <p:nvSpPr>
          <p:cNvPr id="5" name="Segnaposto contenuto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testo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 smtClean="0"/>
              <a:t>Meeting</a:t>
            </a:r>
            <a:endParaRPr lang="it-IT" dirty="0"/>
          </a:p>
        </p:txBody>
      </p:sp>
      <p:sp>
        <p:nvSpPr>
          <p:cNvPr id="7" name="Segnaposto contenuto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2</a:t>
            </a:fld>
            <a:endParaRPr lang="it-IT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smtClean="0"/>
              <a:t>Product </a:t>
            </a:r>
            <a:r>
              <a:rPr lang="it-IT" dirty="0" err="1" smtClean="0"/>
              <a:t>Functions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008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smtClean="0"/>
              <a:t>User </a:t>
            </a:r>
            <a:r>
              <a:rPr lang="it-IT" dirty="0" err="1" smtClean="0"/>
              <a:t>Characteristics</a:t>
            </a:r>
            <a:endParaRPr lang="it-IT" dirty="0"/>
          </a:p>
        </p:txBody>
      </p:sp>
      <p:sp>
        <p:nvSpPr>
          <p:cNvPr id="8" name="Segnaposto contenut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Guest</a:t>
            </a:r>
          </a:p>
          <a:p>
            <a:r>
              <a:rPr lang="it-IT" dirty="0" smtClean="0"/>
              <a:t>User</a:t>
            </a:r>
          </a:p>
          <a:p>
            <a:r>
              <a:rPr lang="it-IT" dirty="0" smtClean="0"/>
              <a:t>Administrator</a:t>
            </a:r>
          </a:p>
          <a:p>
            <a:r>
              <a:rPr lang="it-IT" dirty="0" smtClean="0"/>
              <a:t>System Manager</a:t>
            </a:r>
            <a:endParaRPr lang="it-IT" dirty="0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77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 smtClean="0"/>
              <a:t>Goals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G1 Allow someone to visit the homepage of the system and to register himself providing a valid email, a password and a unique nickname. As an alternative, an external login provider, such as Google+, can be used.</a:t>
            </a:r>
          </a:p>
          <a:p>
            <a:r>
              <a:rPr lang="en-US" dirty="0" smtClean="0"/>
              <a:t>G2 Users can log into the system.</a:t>
            </a:r>
          </a:p>
          <a:p>
            <a:r>
              <a:rPr lang="en-US" dirty="0" smtClean="0"/>
              <a:t>G3 Allow a user to visit its profile and to see a detailed schedule of any day containing all the meetings he is attending and all the travels the system has planned him.</a:t>
            </a:r>
          </a:p>
          <a:p>
            <a:r>
              <a:rPr lang="en-US" dirty="0" smtClean="0"/>
              <a:t>G4 Allow a user to edit all information in its profile (e.g. displayed name, phone number, company, website, social accounts).</a:t>
            </a:r>
          </a:p>
          <a:p>
            <a:r>
              <a:rPr lang="en-US" dirty="0" smtClean="0"/>
              <a:t>G5 Allow a user to create a meeting and to invite other users to attend it.</a:t>
            </a:r>
          </a:p>
          <a:p>
            <a:r>
              <a:rPr lang="en-US" dirty="0" smtClean="0"/>
              <a:t>G6 Create a warning each time it is not possible to reach a meeting location from the previous one in time.</a:t>
            </a:r>
          </a:p>
          <a:p>
            <a:r>
              <a:rPr lang="en-US" dirty="0" smtClean="0"/>
              <a:t>G7 Allow a user to specify flexible breaks during the day.</a:t>
            </a:r>
          </a:p>
          <a:p>
            <a:r>
              <a:rPr lang="en-US" dirty="0" smtClean="0"/>
              <a:t>G8 Manage users’ travels between subsequent meetings, suggesting the best mobility option according to their preference list.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218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 smtClean="0"/>
              <a:t>Goals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G1 Allow someone to visit the homepage of the system and to register himself providing a valid email, a password and a unique nickname. As an alternative, an external login provider, such as Google+, can be used.</a:t>
            </a:r>
          </a:p>
          <a:p>
            <a:r>
              <a:rPr lang="en-US" dirty="0" smtClean="0"/>
              <a:t>G2 Users can log into the system.</a:t>
            </a:r>
          </a:p>
          <a:p>
            <a:r>
              <a:rPr lang="en-US" dirty="0" smtClean="0"/>
              <a:t>G3 Allow a user to visit its profile and to see a detailed schedule of any day containing all the meetings he is attending and all the travels the system has planned him.</a:t>
            </a:r>
          </a:p>
          <a:p>
            <a:r>
              <a:rPr lang="en-US" dirty="0" smtClean="0"/>
              <a:t>G4 Allow a user to edit all information in its profile (e.g. displayed name, phone number, company, website, social accounts).</a:t>
            </a:r>
          </a:p>
          <a:p>
            <a:r>
              <a:rPr lang="en-US" b="1" dirty="0" smtClean="0"/>
              <a:t>G5 Allow a user to create a meeting and to invite other users to attend it.</a:t>
            </a:r>
          </a:p>
          <a:p>
            <a:r>
              <a:rPr lang="en-US" dirty="0" smtClean="0"/>
              <a:t>G6 Create a warning each time it is not possible to reach a meeting location from the previous one in time.</a:t>
            </a:r>
          </a:p>
          <a:p>
            <a:r>
              <a:rPr lang="en-US" b="1" dirty="0" smtClean="0"/>
              <a:t>G7 Allow a user to specify flexible breaks during the day.</a:t>
            </a:r>
          </a:p>
          <a:p>
            <a:r>
              <a:rPr lang="en-US" b="1" dirty="0" smtClean="0"/>
              <a:t>G8 Manage users’ travels between subsequent meetings, suggesting the best mobility option according to their preference list</a:t>
            </a:r>
            <a:r>
              <a:rPr lang="en-US" dirty="0" smtClean="0"/>
              <a:t>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8997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444791"/>
            <a:ext cx="12192000" cy="1450757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Allow a user to create a meeting and to invite other users to attend it.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G5.1 </a:t>
            </a:r>
            <a:r>
              <a:rPr lang="en-US" dirty="0"/>
              <a:t>Allow the administrator to categorize the meeting.</a:t>
            </a:r>
          </a:p>
          <a:p>
            <a:r>
              <a:rPr lang="en-US" dirty="0"/>
              <a:t>G5.2 Allow the administrator to change title, abstract and location of the meeting.</a:t>
            </a:r>
          </a:p>
          <a:p>
            <a:r>
              <a:rPr lang="en-US" dirty="0"/>
              <a:t>G5.3 Allow the administrator to nominate other administrators.</a:t>
            </a:r>
          </a:p>
          <a:p>
            <a:r>
              <a:rPr lang="en-US" dirty="0"/>
              <a:t>G5.4 Allow the administrator to send invitations and remove participants.</a:t>
            </a:r>
          </a:p>
          <a:p>
            <a:r>
              <a:rPr lang="en-US" dirty="0"/>
              <a:t>G5.5 Allow the team to communicate between them, to share files and to save personal </a:t>
            </a:r>
            <a:r>
              <a:rPr lang="en-US" dirty="0" smtClean="0"/>
              <a:t>notes </a:t>
            </a:r>
            <a:r>
              <a:rPr lang="it-IT" dirty="0" err="1" smtClean="0"/>
              <a:t>about</a:t>
            </a:r>
            <a:r>
              <a:rPr lang="it-IT" dirty="0" smtClean="0"/>
              <a:t> </a:t>
            </a:r>
            <a:r>
              <a:rPr lang="it-IT" dirty="0"/>
              <a:t>the meeting.</a:t>
            </a:r>
          </a:p>
          <a:p>
            <a:r>
              <a:rPr lang="en-US" dirty="0"/>
              <a:t>G5.6 Allow the invited users to accept or decline the meeting or to propose a rescheduling in </a:t>
            </a:r>
            <a:r>
              <a:rPr lang="en-US" dirty="0" smtClean="0"/>
              <a:t>a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/>
              <a:t>time slot.</a:t>
            </a:r>
          </a:p>
          <a:p>
            <a:r>
              <a:rPr lang="en-US" dirty="0"/>
              <a:t>G5.7 Allow the administrator to change the date of the meeting after a rescheduling has </a:t>
            </a:r>
            <a:r>
              <a:rPr lang="en-US" dirty="0" smtClean="0"/>
              <a:t>been </a:t>
            </a:r>
            <a:r>
              <a:rPr lang="it-IT" dirty="0" err="1" smtClean="0"/>
              <a:t>proposed</a:t>
            </a:r>
            <a:r>
              <a:rPr lang="it-IT" dirty="0"/>
              <a:t>.</a:t>
            </a:r>
          </a:p>
          <a:p>
            <a:r>
              <a:rPr lang="en-US" dirty="0"/>
              <a:t>G5.8 Allow the administrator to poll the team to reschedule the meeting; if everyone accepts </a:t>
            </a:r>
            <a:r>
              <a:rPr lang="en-US" dirty="0" smtClean="0"/>
              <a:t>the </a:t>
            </a:r>
            <a:r>
              <a:rPr lang="it-IT" dirty="0" err="1" smtClean="0"/>
              <a:t>rescheduling</a:t>
            </a:r>
            <a:r>
              <a:rPr lang="it-IT" dirty="0"/>
              <a:t>, the date </a:t>
            </a:r>
            <a:r>
              <a:rPr lang="it-IT" dirty="0" err="1"/>
              <a:t>changes</a:t>
            </a:r>
            <a:r>
              <a:rPr lang="it-IT" dirty="0"/>
              <a:t>.</a:t>
            </a:r>
          </a:p>
          <a:p>
            <a:r>
              <a:rPr lang="en-US" dirty="0"/>
              <a:t>G5.9 Allow the administrator to create a copy of a meeting with the same team and settings </a:t>
            </a:r>
            <a:r>
              <a:rPr lang="en-US" dirty="0" smtClean="0"/>
              <a:t>on </a:t>
            </a:r>
            <a:r>
              <a:rPr lang="it-IT" dirty="0" err="1" smtClean="0"/>
              <a:t>another</a:t>
            </a:r>
            <a:r>
              <a:rPr lang="it-IT" dirty="0" smtClean="0"/>
              <a:t> </a:t>
            </a:r>
            <a:r>
              <a:rPr lang="it-IT" dirty="0"/>
              <a:t>date.</a:t>
            </a:r>
          </a:p>
          <a:p>
            <a:r>
              <a:rPr lang="en-US" dirty="0"/>
              <a:t>G5.10 Allow the administrator to see who’s late at the meeting.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8353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444791"/>
            <a:ext cx="12192000" cy="1450757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Allow a user to create a meeting and to invite other users to attend it.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dirty="0" smtClean="0"/>
              <a:t>[R5] A user must be logged into the system to perform any action except registering and logging in.</a:t>
            </a:r>
          </a:p>
          <a:p>
            <a:r>
              <a:rPr lang="en-US" dirty="0" smtClean="0"/>
              <a:t>[R11] Each meeting has at least two participants.</a:t>
            </a:r>
          </a:p>
          <a:p>
            <a:r>
              <a:rPr lang="en-US" dirty="0" smtClean="0"/>
              <a:t>[R12] Each meeting has at least one administrator.</a:t>
            </a:r>
          </a:p>
          <a:p>
            <a:r>
              <a:rPr lang="en-US" dirty="0" smtClean="0"/>
              <a:t>[R13] Each meeting has a title, a date and a location.</a:t>
            </a:r>
          </a:p>
          <a:p>
            <a:r>
              <a:rPr lang="en-US" dirty="0" smtClean="0"/>
              <a:t>[R14] Each participant in a meeting can access shared files and the chat.</a:t>
            </a:r>
          </a:p>
          <a:p>
            <a:r>
              <a:rPr lang="en-US" dirty="0" smtClean="0"/>
              <a:t>[R15] Users participate in a meeting if and only if they accept the invitation.</a:t>
            </a:r>
          </a:p>
          <a:p>
            <a:r>
              <a:rPr lang="en-US" dirty="0" smtClean="0"/>
              <a:t>[R16] Users do not participate in a meeting if they decline the invitation.</a:t>
            </a:r>
          </a:p>
          <a:p>
            <a:r>
              <a:rPr lang="en-US" dirty="0" smtClean="0"/>
              <a:t>[R17] Users can write in the chat of a meeting if and only if they have received and accepted an invitation to it.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69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444791"/>
            <a:ext cx="12192000" cy="1450757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Allow a user to specify flexible breaks during the </a:t>
            </a:r>
            <a:r>
              <a:rPr lang="en-US" sz="3200" dirty="0" smtClean="0"/>
              <a:t>day</a:t>
            </a:r>
            <a:endParaRPr lang="en-US" sz="3200" dirty="0" smtClean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 [R5] A user must be logged into the system to perform any action except registering </a:t>
            </a:r>
            <a:r>
              <a:rPr lang="en-US" dirty="0" smtClean="0"/>
              <a:t>and </a:t>
            </a:r>
            <a:r>
              <a:rPr lang="it-IT" dirty="0" err="1" smtClean="0"/>
              <a:t>logging</a:t>
            </a:r>
            <a:r>
              <a:rPr lang="it-IT" dirty="0" smtClean="0"/>
              <a:t> </a:t>
            </a:r>
            <a:r>
              <a:rPr lang="it-IT" dirty="0"/>
              <a:t>in.</a:t>
            </a:r>
          </a:p>
          <a:p>
            <a:r>
              <a:rPr lang="en-US" dirty="0"/>
              <a:t> [R18] The system suggests you a time, according to your settings, to have a break such </a:t>
            </a:r>
            <a:r>
              <a:rPr lang="en-US" dirty="0" smtClean="0"/>
              <a:t>that no </a:t>
            </a:r>
            <a:r>
              <a:rPr lang="en-US" dirty="0"/>
              <a:t>meeting overlaps with it; if no time slot is valid, a warning is generated.</a:t>
            </a:r>
          </a:p>
          <a:p>
            <a:r>
              <a:rPr lang="en-US" dirty="0"/>
              <a:t> [D6] Users can have lunch everywhere.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075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9</a:t>
            </a:fld>
            <a:endParaRPr lang="it-IT"/>
          </a:p>
        </p:txBody>
      </p: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0" y="-444791"/>
            <a:ext cx="12252960" cy="1450757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Manage users’ travels between subsequent meetings</a:t>
            </a:r>
            <a:endParaRPr lang="it-IT" sz="3200" dirty="0"/>
          </a:p>
        </p:txBody>
      </p:sp>
      <p:sp>
        <p:nvSpPr>
          <p:cNvPr id="9" name="Segnaposto contenuto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G8.1 Allow a user to create a preference list and constraints about the way he wants to travel.</a:t>
            </a:r>
          </a:p>
          <a:p>
            <a:endParaRPr lang="en-US" dirty="0"/>
          </a:p>
          <a:p>
            <a:r>
              <a:rPr lang="en-US" dirty="0"/>
              <a:t> [R5] A user must be logged into the system to perform any action except registering and </a:t>
            </a:r>
            <a:r>
              <a:rPr lang="it-IT" dirty="0" err="1"/>
              <a:t>logging</a:t>
            </a:r>
            <a:r>
              <a:rPr lang="it-IT" dirty="0"/>
              <a:t> in.</a:t>
            </a:r>
          </a:p>
          <a:p>
            <a:r>
              <a:rPr lang="en-US" dirty="0"/>
              <a:t> [R19] At least one travel mean is available in the preference list.</a:t>
            </a:r>
          </a:p>
          <a:p>
            <a:r>
              <a:rPr lang="en-US" dirty="0"/>
              <a:t> [R20] The travel mean suggested by the system is always the first in the weighted preference list that satisfied all the constraints; if no travel mean satisfied all the constraints than the system suggests the fastest one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90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ttivo">
  <a:themeElements>
    <a:clrScheme name="RASD">
      <a:dk1>
        <a:srgbClr val="000000"/>
      </a:dk1>
      <a:lt1>
        <a:sysClr val="window" lastClr="FFFFFF"/>
      </a:lt1>
      <a:dk2>
        <a:srgbClr val="000000"/>
      </a:dk2>
      <a:lt2>
        <a:srgbClr val="CCDDEA"/>
      </a:lt2>
      <a:accent1>
        <a:srgbClr val="B2B2B2"/>
      </a:accent1>
      <a:accent2>
        <a:srgbClr val="575756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ill Sans MT">
      <a:majorFont>
        <a:latin typeface="Gill Sans MT"/>
        <a:ea typeface=""/>
        <a:cs typeface=""/>
      </a:majorFont>
      <a:minorFont>
        <a:latin typeface="Gill Sans MT"/>
        <a:ea typeface=""/>
        <a:cs typeface="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TM02892315[[fn=Filo]]</Template>
  <TotalTime>124</TotalTime>
  <Words>1069</Words>
  <Application>Microsoft Office PowerPoint</Application>
  <PresentationFormat>Widescreen</PresentationFormat>
  <Paragraphs>89</Paragraphs>
  <Slides>16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16</vt:i4>
      </vt:variant>
    </vt:vector>
  </HeadingPairs>
  <TitlesOfParts>
    <vt:vector size="22" baseType="lpstr">
      <vt:lpstr>Calibri</vt:lpstr>
      <vt:lpstr>Calibri Light</vt:lpstr>
      <vt:lpstr>Gill Sans MT</vt:lpstr>
      <vt:lpstr>Wingdings 2</vt:lpstr>
      <vt:lpstr>HDOfficeLightV0</vt:lpstr>
      <vt:lpstr>Retrospettivo</vt:lpstr>
      <vt:lpstr>RASD</vt:lpstr>
      <vt:lpstr>Product Functions</vt:lpstr>
      <vt:lpstr>User Characteristics</vt:lpstr>
      <vt:lpstr>Goals</vt:lpstr>
      <vt:lpstr>Goals</vt:lpstr>
      <vt:lpstr>Allow a user to create a meeting and to invite other users to attend it.</vt:lpstr>
      <vt:lpstr>Allow a user to create a meeting and to invite other users to attend it.</vt:lpstr>
      <vt:lpstr>Allow a user to specify flexible breaks during the day</vt:lpstr>
      <vt:lpstr>Manage users’ travels between subsequent meetings</vt:lpstr>
      <vt:lpstr>Manage users’ travels between subsequent meetings</vt:lpstr>
      <vt:lpstr>Mockup - Calendar</vt:lpstr>
      <vt:lpstr>Mockup - Warning</vt:lpstr>
      <vt:lpstr>Presentazione standard di PowerPoint</vt:lpstr>
      <vt:lpstr>Manage Meeting Participation</vt:lpstr>
      <vt:lpstr>Class Diagram</vt:lpstr>
      <vt:lpstr>Alloy Metamodel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RASD</dc:title>
  <dc:creator>federico betti</dc:creator>
  <cp:lastModifiedBy>federico betti</cp:lastModifiedBy>
  <cp:revision>11</cp:revision>
  <dcterms:created xsi:type="dcterms:W3CDTF">2017-11-06T12:27:35Z</dcterms:created>
  <dcterms:modified xsi:type="dcterms:W3CDTF">2017-11-06T18:42:37Z</dcterms:modified>
</cp:coreProperties>
</file>

<file path=docProps/thumbnail.jpeg>
</file>